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56" r:id="rId4"/>
    <p:sldId id="257" r:id="rId5"/>
    <p:sldId id="266" r:id="rId6"/>
    <p:sldId id="292" r:id="rId7"/>
    <p:sldId id="293" r:id="rId8"/>
    <p:sldId id="294" r:id="rId9"/>
    <p:sldId id="295" r:id="rId10"/>
    <p:sldId id="296" r:id="rId11"/>
    <p:sldId id="271" r:id="rId12"/>
    <p:sldId id="277" r:id="rId13"/>
    <p:sldId id="282" r:id="rId14"/>
    <p:sldId id="283" r:id="rId15"/>
    <p:sldId id="28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31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8640960" cy="6336704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endParaRPr lang="kk-KZ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Тақарап</a:t>
            </a:r>
          </a:p>
          <a:p>
            <a:endParaRPr lang="kk-KZ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Гаплоидтық технология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64399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4348" y="5572140"/>
            <a:ext cx="12858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552728"/>
          </a:xfrm>
          <a:solidFill>
            <a:srgbClr val="FFFF00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8784976" cy="6480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Тозаңдарды тозаңқаптың сомалық ұлпаларынан бөліп алу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052736"/>
            <a:ext cx="2664296" cy="561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1052736"/>
            <a:ext cx="3960440" cy="56886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64288" y="1124744"/>
            <a:ext cx="1800200" cy="561662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u="sng" dirty="0" smtClean="0">
                <a:latin typeface="Times New Roman" pitchFamily="18" charset="0"/>
                <a:cs typeface="Times New Roman" pitchFamily="18" charset="0"/>
              </a:rPr>
              <a:t>Кесу</a:t>
            </a: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 – тозаңқап-тардың  қабығын кеседі</a:t>
            </a:r>
          </a:p>
          <a:p>
            <a:pPr algn="ctr"/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 ( бұл әдісті сирек қолданады, себебі өте ұзақ және қиын)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51520" y="992483"/>
            <a:ext cx="2664296" cy="563231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623888" algn="l"/>
              </a:tabLst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Тозаңдардың </a:t>
            </a:r>
            <a:r>
              <a:rPr kumimoji="0" lang="kk-KZ" sz="24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спонтанды босап шығуы</a:t>
            </a:r>
            <a:r>
              <a:rPr kumimoji="0" lang="kk-KZ" sz="2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(ырық- сыз әдіс).  Тозаңқаптарды залалсыздан-дырып, сұйық ортада өсіргенде олар жарылып, тозаңдар босап шығады. Тозаңдар қорек- тік ортаның бетіне қалқып шығады.</a:t>
            </a:r>
            <a:endParaRPr kumimoji="0" lang="kk-KZ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987824" y="1630975"/>
            <a:ext cx="3888432" cy="452431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623888" algn="l"/>
              </a:tabLst>
            </a:pPr>
            <a:r>
              <a:rPr kumimoji="0" lang="kk-KZ" sz="24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Гомогенизациялау және фильтрация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Тозаңқаптарды залалсыз- дандырып, стерильді скальпельмен тіліп, ақырын үстін басады.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623888" algn="l"/>
              </a:tabLst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Бөліп алынған тозаң- дарды фильтрден ( 50-100 мкм) сүзіп, центрифуга- лайды.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623888" algn="l"/>
              </a:tabLst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Тұнбаны жуып суспен- зиялық ортада өсіреді. </a:t>
            </a:r>
            <a:endParaRPr kumimoji="0" lang="kk-KZ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331640" y="764704"/>
            <a:ext cx="792088" cy="28803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427984" y="692696"/>
            <a:ext cx="576064" cy="50405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8028384" y="764704"/>
            <a:ext cx="432048" cy="43204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964488" cy="6552728"/>
          </a:xfrm>
          <a:solidFill>
            <a:srgbClr val="00B050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79512" y="260648"/>
            <a:ext cx="8496944" cy="156966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666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32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Тұқым бүршігін өсіріп гаплоидтарды алу </a:t>
            </a:r>
            <a:r>
              <a:rPr kumimoji="0" lang="kk-KZ" sz="32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гиногенез </a:t>
            </a:r>
            <a:r>
              <a:rPr kumimoji="0" lang="kk-KZ" sz="32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деп аталады,</a:t>
            </a:r>
            <a:r>
              <a:rPr kumimoji="0" lang="kk-KZ" sz="3200" b="1" i="0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бұл апомиксистің бір формасы. </a:t>
            </a:r>
            <a:endParaRPr kumimoji="0" lang="kk-KZ" sz="3200" b="1" i="0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67544" y="2517579"/>
            <a:ext cx="4248472" cy="397031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666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2800" b="1" u="sng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Партеногенез</a:t>
            </a:r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организмнің ұрықтан- баған жұмыртқа клеткасынан дамуы.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Мұнда ұрпақ аналық генотипті қайталайды</a:t>
            </a:r>
            <a:endParaRPr kumimoji="0" lang="kk-KZ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666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32040" y="2492896"/>
            <a:ext cx="3888432" cy="381642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u="sng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Апогамия </a:t>
            </a:r>
            <a: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гаметалар түзілмейді, </a:t>
            </a:r>
          </a:p>
          <a:p>
            <a:pPr algn="ctr"/>
            <a: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 ұрық ұрық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синергид</a:t>
            </a:r>
            <a: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терден немесе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антипод</a:t>
            </a:r>
            <a: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тардан дамиды</a:t>
            </a: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123728" y="1772816"/>
            <a:ext cx="1080120" cy="79208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084168" y="1772816"/>
            <a:ext cx="1080120" cy="79208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6552728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k-KZ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Селекциялық жұмыста</a:t>
            </a:r>
          </a:p>
          <a:p>
            <a:pPr algn="ctr">
              <a:buNone/>
            </a:pPr>
            <a:r>
              <a:rPr lang="kk-KZ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гаплоидтар мен дигаплоидтар бірқатар артықшылықтармен ерекшелінеді</a:t>
            </a: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Гаплоидты өсімдіктерде сыңар  хромосомалар жиынтығы (гаметаларға тән қасиет) болатындықтан  гаплоидтарды зерттеу барысында бірден </a:t>
            </a:r>
            <a:r>
              <a:rPr lang="kk-KZ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мутацияларды айқындауға болады</a:t>
            </a: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себебі гаплоидтарда </a:t>
            </a:r>
            <a:r>
              <a:rPr lang="kk-KZ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барлық рецесивті гендер доминантты аллелдермен көмескіленбейді</a:t>
            </a: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480720"/>
          </a:xfrm>
          <a:solidFill>
            <a:schemeClr val="accent6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 lvl="0">
              <a:buNone/>
            </a:pPr>
            <a:r>
              <a:rPr lang="kk-KZ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Гаплоидты клеткаларды колхицинмен өңдеу (полиплоидизациялау) нәтижесінде </a:t>
            </a:r>
            <a:r>
              <a:rPr lang="kk-KZ" sz="36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дигаплоидтар  </a:t>
            </a:r>
            <a:r>
              <a:rPr lang="kk-KZ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қалыптасады.</a:t>
            </a:r>
          </a:p>
          <a:p>
            <a:pPr lvl="0">
              <a:buNone/>
            </a:pPr>
            <a:endParaRPr lang="kk-KZ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kk-KZ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Дигаплоидтар - </a:t>
            </a:r>
            <a:r>
              <a:rPr lang="kk-KZ" sz="36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абсолютті  гомозиготалы </a:t>
            </a:r>
            <a:r>
              <a:rPr lang="kk-KZ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болады. </a:t>
            </a:r>
          </a:p>
          <a:p>
            <a:pPr lvl="0">
              <a:buNone/>
            </a:pPr>
            <a:r>
              <a:rPr lang="kk-KZ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buFont typeface="Wingdings" pitchFamily="2" charset="2"/>
              <a:buChar char="Ø"/>
            </a:pPr>
            <a:r>
              <a:rPr lang="kk-KZ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kk-KZ" sz="36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Гомозиготалы линияларды </a:t>
            </a:r>
            <a:r>
              <a:rPr lang="kk-KZ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бұдандастыру нәтижесінде жоғары өнім беретін ұрпақ алынады.   </a:t>
            </a:r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6480720"/>
          </a:xfrm>
          <a:solidFill>
            <a:schemeClr val="accent6">
              <a:lumMod val="50000"/>
            </a:schemeClr>
          </a:solidFill>
        </p:spPr>
        <p:txBody>
          <a:bodyPr>
            <a:normAutofit fontScale="92500" lnSpcReduction="20000"/>
          </a:bodyPr>
          <a:lstStyle/>
          <a:p>
            <a:pPr lvl="0" algn="just">
              <a:buNone/>
            </a:pP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kk-KZ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Селекционерлер гомозиготалық өсімдіктерді басқа да мақсаттарда қолданады</a:t>
            </a: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just">
              <a:buNone/>
            </a:pPr>
            <a:endParaRPr lang="kk-KZ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ü"/>
            </a:pP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сандық генетикалық талдау;</a:t>
            </a:r>
          </a:p>
          <a:p>
            <a:pPr lvl="0" algn="just">
              <a:buFont typeface="Wingdings" pitchFamily="2" charset="2"/>
              <a:buChar char="ü"/>
            </a:pP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генедердің өзара байланысын зерттеу;</a:t>
            </a:r>
          </a:p>
          <a:p>
            <a:pPr lvl="0" algn="just">
              <a:buFont typeface="Wingdings" pitchFamily="2" charset="2"/>
              <a:buChar char="ü"/>
            </a:pP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генетикалық өзгергіштікті зерттеу;</a:t>
            </a:r>
          </a:p>
          <a:p>
            <a:pPr lvl="0" algn="just">
              <a:buFont typeface="Wingdings" pitchFamily="2" charset="2"/>
              <a:buChar char="ü"/>
            </a:pP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тіркескен топтарды анықтау;</a:t>
            </a:r>
          </a:p>
          <a:p>
            <a:pPr lvl="0" algn="just">
              <a:buFont typeface="Wingdings" pitchFamily="2" charset="2"/>
              <a:buChar char="ü"/>
            </a:pP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сандық белгілерге әсер ететін  гендердің санын анықтау;  </a:t>
            </a:r>
          </a:p>
          <a:p>
            <a:pPr lvl="0" algn="just">
              <a:buFont typeface="Wingdings" pitchFamily="2" charset="2"/>
              <a:buChar char="ü"/>
            </a:pP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полигендердің локализациясын анықтау т.б.</a:t>
            </a:r>
          </a:p>
          <a:p>
            <a:pPr lvl="0" algn="just">
              <a:buFont typeface="Wingdings" pitchFamily="2" charset="2"/>
              <a:buChar char="ü"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4. Гаплоидты өсімдіктерде әлсіз ұрпақтың қалыптасуын және өлуін тудыратын  </a:t>
            </a:r>
            <a:r>
              <a:rPr lang="kk-KZ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летальды және сублетальды мутациялар </a:t>
            </a: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болмайды.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6632"/>
            <a:ext cx="8712968" cy="6552728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endParaRPr lang="kk-KZ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Жоспар:</a:t>
            </a:r>
          </a:p>
          <a:p>
            <a:endParaRPr lang="kk-KZ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Гаплоидтарды алу технологиялары;</a:t>
            </a:r>
          </a:p>
          <a:p>
            <a:pPr>
              <a:buFont typeface="Wingdings" pitchFamily="2" charset="2"/>
              <a:buChar char="Ø"/>
            </a:pPr>
            <a:endParaRPr lang="kk-KZ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vitro </a:t>
            </a: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жағдайында гаплоидтарды алу технологиялары;</a:t>
            </a:r>
          </a:p>
          <a:p>
            <a:pPr>
              <a:buFont typeface="Wingdings" pitchFamily="2" charset="2"/>
              <a:buChar char="Ø"/>
            </a:pPr>
            <a:endParaRPr lang="kk-KZ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Селекциялық жұмыста  гаплоидтар мен дигаплоидтардың маңызы </a:t>
            </a:r>
          </a:p>
          <a:p>
            <a:endParaRPr lang="kk-KZ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712968" cy="6408712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pPr algn="just"/>
            <a:endParaRPr lang="kk-KZ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kk-KZ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kk-KZ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Гаплоидтық организмнің сомалық клеткаларында сыңар хромосомалар жиынтығы (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kk-KZ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болады, яғни толық жиынтықтың (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2n</a:t>
            </a:r>
            <a:r>
              <a:rPr lang="kk-KZ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тең жартысы.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480720"/>
          </a:xfrm>
          <a:solidFill>
            <a:srgbClr val="7030A0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32656"/>
            <a:ext cx="8496944" cy="93610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Гаплоидтарды алу технологиялары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772816"/>
            <a:ext cx="3888432" cy="47525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u="sng" dirty="0" smtClean="0">
                <a:latin typeface="Times New Roman" pitchFamily="18" charset="0"/>
                <a:cs typeface="Times New Roman" pitchFamily="18" charset="0"/>
              </a:rPr>
              <a:t>Дағдылы  селекция әдістерімен гаплоидтарды  алу</a:t>
            </a:r>
          </a:p>
          <a:p>
            <a:pPr algn="ctr"/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(түрішілік және түраралық тозаңдану,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рентген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сәулесімен сәулелендіру және басқа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стресс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факторлармен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ықпал ету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1772816"/>
            <a:ext cx="4464496" cy="46805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Аналық және аталық гаметафиттерді 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in vitro 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жағдайында өсіру арқылы гаплоидтарды алу</a:t>
            </a:r>
          </a:p>
          <a:p>
            <a:pPr algn="ctr"/>
            <a:endParaRPr lang="kk-KZ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Бұл әдіс </a:t>
            </a:r>
            <a:r>
              <a:rPr lang="kk-KZ" sz="2800" b="1" u="sng" dirty="0" smtClean="0">
                <a:latin typeface="Times New Roman" pitchFamily="18" charset="0"/>
                <a:cs typeface="Times New Roman" pitchFamily="18" charset="0"/>
              </a:rPr>
              <a:t>апомиксис 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k-KZ" sz="2800" b="1" i="1" u="sng" dirty="0" smtClean="0">
                <a:latin typeface="Times New Roman" pitchFamily="18" charset="0"/>
                <a:cs typeface="Times New Roman" pitchFamily="18" charset="0"/>
              </a:rPr>
              <a:t>организмдердің жыныссыз жолмен көбею)</a:t>
            </a:r>
            <a:endParaRPr lang="ru-RU" sz="28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процесіне негізделген.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1979712" y="1052736"/>
            <a:ext cx="648072" cy="792088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228184" y="1124744"/>
            <a:ext cx="720080" cy="720080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  <a:solidFill>
            <a:srgbClr val="00B050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708920"/>
            <a:ext cx="8136904" cy="79208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In vitro 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жағдайында гаплоидтарды алу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8640"/>
            <a:ext cx="3960440" cy="201622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u="sng" dirty="0" smtClean="0">
                <a:latin typeface="Times New Roman" pitchFamily="18" charset="0"/>
                <a:cs typeface="Times New Roman" pitchFamily="18" charset="0"/>
              </a:rPr>
              <a:t>Андрогенез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 –аталық гаметофитті (тозаңдар мен тозаңқапты) өсіру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260648"/>
            <a:ext cx="4392488" cy="194421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u="sng" dirty="0" smtClean="0">
                <a:latin typeface="Times New Roman" pitchFamily="18" charset="0"/>
                <a:cs typeface="Times New Roman" pitchFamily="18" charset="0"/>
              </a:rPr>
              <a:t>Гиногенез 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– аналық гаметафитті (ұрық бүршіктер) өсіру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4077072"/>
            <a:ext cx="4104456" cy="25202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u="sng" dirty="0" smtClean="0">
                <a:latin typeface="Times New Roman" pitchFamily="18" charset="0"/>
                <a:cs typeface="Times New Roman" pitchFamily="18" charset="0"/>
              </a:rPr>
              <a:t>Псевдогамия 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– ұрықтанбаған жұмыртқа клеткасын өсіру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3933056"/>
            <a:ext cx="4176464" cy="27363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Гаплопродюсер әдісі - бұдан ұрығындағы </a:t>
            </a:r>
            <a:r>
              <a:rPr lang="kk-KZ" sz="2400" b="1" i="1" u="sng" dirty="0" smtClean="0">
                <a:latin typeface="Times New Roman" pitchFamily="18" charset="0"/>
                <a:cs typeface="Times New Roman" pitchFamily="18" charset="0"/>
              </a:rPr>
              <a:t>хромосомалар- дың селективті элимина- циясы</a:t>
            </a: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. Бұл әдісті көбінесе астық тұқымдастардың селекциясында қолданады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10800000">
            <a:off x="6444208" y="3501008"/>
            <a:ext cx="1008112" cy="504056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0800000">
            <a:off x="1703015" y="3449198"/>
            <a:ext cx="864096" cy="498806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 rot="10800000">
            <a:off x="1547664" y="2132856"/>
            <a:ext cx="936104" cy="648072"/>
          </a:xfrm>
          <a:prstGeom prst="up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10800000">
            <a:off x="5796136" y="2204864"/>
            <a:ext cx="936104" cy="432048"/>
          </a:xfrm>
          <a:prstGeom prst="up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3" y="214290"/>
            <a:ext cx="871543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500298" y="6000768"/>
            <a:ext cx="1214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3" y="428604"/>
            <a:ext cx="864399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42910" y="5929330"/>
            <a:ext cx="1143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00232" y="5572140"/>
            <a:ext cx="1143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56878"/>
            <a:ext cx="8429683" cy="631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142976" y="5643578"/>
            <a:ext cx="1143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410</Words>
  <Application>Microsoft Office PowerPoint</Application>
  <PresentationFormat>Экран (4:3)</PresentationFormat>
  <Paragraphs>67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99</cp:revision>
  <dcterms:created xsi:type="dcterms:W3CDTF">2010-10-27T15:40:49Z</dcterms:created>
  <dcterms:modified xsi:type="dcterms:W3CDTF">2014-08-16T12:04:43Z</dcterms:modified>
</cp:coreProperties>
</file>